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87" r:id="rId2"/>
    <p:sldId id="275" r:id="rId3"/>
    <p:sldId id="295" r:id="rId4"/>
    <p:sldId id="283" r:id="rId5"/>
    <p:sldId id="280" r:id="rId6"/>
    <p:sldId id="284" r:id="rId7"/>
    <p:sldId id="290" r:id="rId8"/>
    <p:sldId id="291" r:id="rId9"/>
    <p:sldId id="292" r:id="rId10"/>
    <p:sldId id="297" r:id="rId11"/>
    <p:sldId id="307" r:id="rId12"/>
    <p:sldId id="308" r:id="rId13"/>
    <p:sldId id="309" r:id="rId14"/>
    <p:sldId id="302" r:id="rId15"/>
    <p:sldId id="303" r:id="rId16"/>
    <p:sldId id="293" r:id="rId17"/>
    <p:sldId id="317" r:id="rId18"/>
    <p:sldId id="318" r:id="rId19"/>
    <p:sldId id="319" r:id="rId20"/>
    <p:sldId id="296" r:id="rId21"/>
    <p:sldId id="279" r:id="rId22"/>
    <p:sldId id="316" r:id="rId23"/>
    <p:sldId id="310" r:id="rId24"/>
    <p:sldId id="298" r:id="rId25"/>
    <p:sldId id="315" r:id="rId26"/>
    <p:sldId id="314" r:id="rId27"/>
    <p:sldId id="299" r:id="rId28"/>
    <p:sldId id="313" r:id="rId29"/>
  </p:sldIdLst>
  <p:sldSz cx="12192000" cy="6858000"/>
  <p:notesSz cx="6858000" cy="9144000"/>
  <p:embeddedFontLst>
    <p:embeddedFont>
      <p:font typeface="나눔고딕" panose="020B0600000101010101" charset="-127"/>
      <p:regular r:id="rId31"/>
      <p:bold r:id="rId32"/>
    </p:embeddedFont>
    <p:embeddedFont>
      <p:font typeface="나눔스퀘어라운드 Bold" panose="020B0600000101010101" charset="-127"/>
      <p:bold r:id="rId33"/>
    </p:embeddedFont>
    <p:embeddedFont>
      <p:font typeface="Arial Rounded MT Bold" panose="020F0704030504030204" pitchFamily="34" charset="0"/>
      <p:regular r:id="rId34"/>
    </p:embeddedFont>
    <p:embeddedFont>
      <p:font typeface="DX방탄고딕" panose="02020600000000000000" pitchFamily="18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_ac 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휴먼모음T" panose="02030504000101010101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FFF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6" autoAdjust="0"/>
    <p:restoredTop sz="86085" autoAdjust="0"/>
  </p:normalViewPr>
  <p:slideViewPr>
    <p:cSldViewPr snapToGrid="0">
      <p:cViewPr varScale="1">
        <p:scale>
          <a:sx n="62" d="100"/>
          <a:sy n="62" d="100"/>
        </p:scale>
        <p:origin x="102" y="7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754A4-7489-4148-A90E-FA30AE67E7B0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042AD-9D16-49D8-954E-F4E957C57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인사 </a:t>
            </a:r>
            <a:r>
              <a:rPr lang="en-US" altLang="ko-KR" dirty="0"/>
              <a:t>(</a:t>
            </a:r>
            <a:r>
              <a:rPr lang="ko-KR" altLang="en-US" dirty="0"/>
              <a:t>팀원</a:t>
            </a:r>
            <a:r>
              <a:rPr lang="en-US" altLang="ko-KR" dirty="0"/>
              <a:t>, </a:t>
            </a:r>
            <a:r>
              <a:rPr lang="ko-KR" altLang="en-US" dirty="0" err="1"/>
              <a:t>팀명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프로젝트 소개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Ex/ (</a:t>
            </a:r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/>
              <a:t>저희는 데이터를 통해 도출할 수 있는 결과물로서 공공서비스를</a:t>
            </a:r>
            <a:r>
              <a:rPr lang="en-US" altLang="ko-KR" dirty="0"/>
              <a:t>, </a:t>
            </a:r>
            <a:r>
              <a:rPr lang="ko-KR" altLang="en-US" dirty="0"/>
              <a:t>그 중에서도 밤길안전</a:t>
            </a:r>
            <a:r>
              <a:rPr lang="en-US" altLang="ko-KR" dirty="0"/>
              <a:t>, </a:t>
            </a:r>
            <a:r>
              <a:rPr lang="ko-KR" altLang="en-US" dirty="0"/>
              <a:t>안심귀가를 지원하여 공공 치안에 기여하는 방법을 고안해보았습니다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61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앞서 제시한 문제점을 해결하기 위한 데이터 분석과정을 </a:t>
            </a:r>
            <a:r>
              <a:rPr lang="ko-KR" altLang="en-US" dirty="0" err="1"/>
              <a:t>발표드리겠습니다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우선 인구와 공공인프라가 가장 밀집되어 있는 서울로 범위 한정하여 </a:t>
            </a:r>
            <a:endParaRPr lang="en-US" altLang="ko-KR" dirty="0"/>
          </a:p>
          <a:p>
            <a:r>
              <a:rPr lang="ko-KR" altLang="en-US" dirty="0"/>
              <a:t>그 안에서 더욱이 개선이 필요한</a:t>
            </a:r>
            <a:r>
              <a:rPr lang="en-US" altLang="ko-KR" dirty="0"/>
              <a:t>, CCTV</a:t>
            </a:r>
            <a:r>
              <a:rPr lang="ko-KR" altLang="en-US" dirty="0"/>
              <a:t>와 같이 기존 범죄예방 인프라의 효과성이 부족하여 직접적인 개입이 필요한 지역을 </a:t>
            </a:r>
            <a:r>
              <a:rPr lang="ko-KR" altLang="en-US" dirty="0" err="1"/>
              <a:t>행정구</a:t>
            </a:r>
            <a:r>
              <a:rPr lang="ko-KR" altLang="en-US" dirty="0"/>
              <a:t> 단위로 </a:t>
            </a:r>
            <a:r>
              <a:rPr lang="ko-KR" altLang="en-US" dirty="0" err="1"/>
              <a:t>좁혀보기로</a:t>
            </a:r>
            <a:r>
              <a:rPr lang="ko-KR" altLang="en-US" dirty="0"/>
              <a:t>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 중에서 지역내 치안유지시설</a:t>
            </a:r>
            <a:r>
              <a:rPr lang="en-US" altLang="ko-KR" dirty="0"/>
              <a:t>(</a:t>
            </a:r>
            <a:r>
              <a:rPr lang="ko-KR" altLang="en-US" dirty="0"/>
              <a:t>파출소</a:t>
            </a:r>
            <a:r>
              <a:rPr lang="en-US" altLang="ko-KR" dirty="0"/>
              <a:t>, </a:t>
            </a:r>
            <a:r>
              <a:rPr lang="ko-KR" altLang="en-US" dirty="0"/>
              <a:t>지구대와 같은</a:t>
            </a:r>
            <a:r>
              <a:rPr lang="en-US" altLang="ko-KR" dirty="0"/>
              <a:t>) </a:t>
            </a:r>
            <a:r>
              <a:rPr lang="ko-KR" altLang="en-US" dirty="0"/>
              <a:t>의 순찰 관리 범위에 해당하지 않은 지역을 취약지역이라 상정하고</a:t>
            </a:r>
            <a:r>
              <a:rPr lang="en-US" altLang="ko-KR" dirty="0"/>
              <a:t>, </a:t>
            </a:r>
            <a:r>
              <a:rPr lang="ko-KR" altLang="en-US" dirty="0"/>
              <a:t>행정동 단위로 대상을 나누어 경로 선정을 위한 대상을 찾아보기로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0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96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35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38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81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용산구 행정동 단위로 시각화하기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000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취약지로 산정한 원효로 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</a:t>
            </a:r>
            <a:r>
              <a:rPr lang="ko-KR" altLang="en-US" dirty="0"/>
              <a:t> 용문동</a:t>
            </a:r>
            <a:r>
              <a:rPr lang="en-US" altLang="ko-KR" dirty="0"/>
              <a:t>, </a:t>
            </a:r>
            <a:r>
              <a:rPr lang="ko-KR" altLang="en-US" dirty="0"/>
              <a:t>이촌동</a:t>
            </a:r>
            <a:r>
              <a:rPr lang="en-US" altLang="ko-KR" dirty="0"/>
              <a:t> </a:t>
            </a:r>
            <a:r>
              <a:rPr lang="ko-KR" altLang="en-US" dirty="0"/>
              <a:t>시각화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2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취약지로 산정한 원효로 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</a:t>
            </a:r>
            <a:r>
              <a:rPr lang="ko-KR" altLang="en-US" dirty="0"/>
              <a:t> 용문동</a:t>
            </a:r>
            <a:r>
              <a:rPr lang="en-US" altLang="ko-KR" dirty="0"/>
              <a:t>, </a:t>
            </a:r>
            <a:r>
              <a:rPr lang="ko-KR" altLang="en-US" dirty="0"/>
              <a:t>이촌동</a:t>
            </a:r>
            <a:r>
              <a:rPr lang="en-US" altLang="ko-KR" dirty="0"/>
              <a:t> </a:t>
            </a:r>
            <a:r>
              <a:rPr lang="ko-KR" altLang="en-US" dirty="0"/>
              <a:t>시각화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27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주제에 관하여 구체적으로 어떤 문제점을 의식하여 해결하려고 하는지</a:t>
            </a:r>
            <a:r>
              <a:rPr lang="en-US" altLang="ko-KR" dirty="0"/>
              <a:t>, </a:t>
            </a:r>
            <a:r>
              <a:rPr lang="ko-KR" altLang="en-US" dirty="0"/>
              <a:t>그에 따른 분석과정과 결과</a:t>
            </a:r>
            <a:r>
              <a:rPr lang="en-US" altLang="ko-KR" dirty="0"/>
              <a:t>, </a:t>
            </a:r>
            <a:r>
              <a:rPr lang="ko-KR" altLang="en-US" dirty="0"/>
              <a:t>기대효과의 순서로 말씀드리도록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12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latinLnBrk="0">
              <a:buAutoNum type="arabicParenR"/>
            </a:pPr>
            <a:r>
              <a:rPr lang="en-US" altLang="ko-KR" sz="1200" dirty="0"/>
              <a:t> </a:t>
            </a:r>
            <a:r>
              <a:rPr lang="ko-KR" altLang="ko-KR" sz="1200" dirty="0"/>
              <a:t>안전성 판단 지표로 사용할 데이터의 다양성 </a:t>
            </a:r>
            <a:r>
              <a:rPr lang="en-US" altLang="ko-KR" sz="1200" dirty="0"/>
              <a:t>  </a:t>
            </a:r>
            <a:r>
              <a:rPr lang="ko-KR" altLang="ko-KR" sz="1200" dirty="0"/>
              <a:t>부족</a:t>
            </a:r>
            <a:endParaRPr lang="en-US" altLang="ko-KR" sz="1200" dirty="0"/>
          </a:p>
          <a:p>
            <a:pPr lvl="0" latinLnBrk="0"/>
            <a:endParaRPr lang="en-US" altLang="ko-KR" sz="1200" dirty="0"/>
          </a:p>
          <a:p>
            <a:pPr marL="514350" lvl="0" indent="-514350" latinLnBrk="0">
              <a:buAutoNum type="arabicParenR" startAt="2"/>
            </a:pPr>
            <a:r>
              <a:rPr lang="ko-KR" altLang="en-US" sz="1200" dirty="0"/>
              <a:t>도로명 데이터 확보 부족으로 순찰 경로 </a:t>
            </a:r>
            <a:r>
              <a:rPr lang="en-US" altLang="ko-KR" sz="1200" dirty="0"/>
              <a:t>  </a:t>
            </a:r>
          </a:p>
          <a:p>
            <a:pPr lvl="0" latinLnBrk="0"/>
            <a:r>
              <a:rPr lang="en-US" altLang="ko-KR" sz="1200" dirty="0"/>
              <a:t>    </a:t>
            </a:r>
            <a:r>
              <a:rPr lang="ko-KR" altLang="en-US" sz="1200" dirty="0"/>
              <a:t>선정 시 정확도 감소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3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연구배경입니다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2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2019</a:t>
            </a:r>
            <a:r>
              <a:rPr lang="ko-KR" altLang="en-US" dirty="0"/>
              <a:t>년은 다소 흉흉했던 소식이 많았습니다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dirty="0" err="1"/>
              <a:t>묻지마</a:t>
            </a:r>
            <a:r>
              <a:rPr lang="ko-KR" altLang="en-US" dirty="0"/>
              <a:t> 범죄</a:t>
            </a:r>
            <a:r>
              <a:rPr lang="en-US" altLang="ko-KR" dirty="0"/>
              <a:t>, </a:t>
            </a:r>
            <a:r>
              <a:rPr lang="ko-KR" altLang="en-US" dirty="0"/>
              <a:t>불특정 다수를 대상으로 한 혐오범죄는 더 이상 생소한 충격이 아닌 사회문제가 되었습니다</a:t>
            </a:r>
            <a:r>
              <a:rPr lang="en-US" altLang="ko-KR" dirty="0"/>
              <a:t>. </a:t>
            </a:r>
            <a:r>
              <a:rPr lang="ko-KR" altLang="en-US" dirty="0"/>
              <a:t>특히 강남역 살인사건</a:t>
            </a:r>
            <a:r>
              <a:rPr lang="en-US" altLang="ko-KR" dirty="0"/>
              <a:t>, </a:t>
            </a:r>
            <a:r>
              <a:rPr lang="ko-KR" altLang="en-US" dirty="0"/>
              <a:t>진주아파트 방화사건과 같이 노상과 주거단지에서 여성을 피해자를 노린 흉악범죄 소식을 모두 </a:t>
            </a:r>
            <a:r>
              <a:rPr lang="ko-KR" altLang="en-US" dirty="0" err="1"/>
              <a:t>접해보셨을</a:t>
            </a:r>
            <a:r>
              <a:rPr lang="ko-KR" altLang="en-US" dirty="0"/>
              <a:t> 겁니다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저희는 길거리</a:t>
            </a:r>
            <a:r>
              <a:rPr lang="en-US" altLang="ko-KR" dirty="0"/>
              <a:t>, </a:t>
            </a:r>
            <a:r>
              <a:rPr lang="ko-KR" altLang="en-US" dirty="0"/>
              <a:t>특히 귀가길과 주거단지에 대하여 현재의 범죄 예방 인프라가 과연 효과적으로 작동하고 있는지</a:t>
            </a:r>
            <a:r>
              <a:rPr lang="en-US" altLang="ko-KR" dirty="0"/>
              <a:t>, </a:t>
            </a:r>
            <a:r>
              <a:rPr lang="ko-KR" altLang="en-US" dirty="0"/>
              <a:t>이를 개선시킬 수 있을지 데이터를 통해서 알아보고자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3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이러한 사회문제에 대비해 방범을 위한 다양한 서비스가 마련되고 있긴 하다</a:t>
            </a:r>
            <a:r>
              <a:rPr lang="en-US" altLang="ko-KR" sz="1200" spc="-150" dirty="0"/>
              <a:t>. (CCTV, </a:t>
            </a:r>
            <a:r>
              <a:rPr lang="ko-KR" altLang="en-US" sz="1200" spc="-150" dirty="0" err="1"/>
              <a:t>안전비상벨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여성안전지킴이집  </a:t>
            </a:r>
            <a:r>
              <a:rPr lang="en-US" altLang="ko-KR" sz="1200" spc="-150" dirty="0" err="1"/>
              <a:t>etc</a:t>
            </a:r>
            <a:r>
              <a:rPr lang="en-US" altLang="ko-KR" sz="1200" spc="-150" dirty="0"/>
              <a:t>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err="1"/>
              <a:t>그예로</a:t>
            </a:r>
            <a:r>
              <a:rPr lang="ko-KR" altLang="en-US" sz="1200" spc="-15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범죄로부터 안전한 사회구현을 위해 행정안전부가 시행중인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치안안전 정보를 제공하는 생활안전지도 서비스가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spc="-150" dirty="0"/>
          </a:p>
          <a:p>
            <a:r>
              <a:rPr lang="ko-KR" altLang="en-US" sz="1200" spc="-15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17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3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또 다른 예로 긴급 상황 발생 시 대피를 위한 여성안심 지킴이집이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/>
              <a:t>2014</a:t>
            </a:r>
            <a:r>
              <a:rPr lang="ko-KR" altLang="en-US" sz="1200" spc="-150" dirty="0"/>
              <a:t>년부터 시행 중이지만 이 시설의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존재조차 모르는 시민이 대부분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외에도 다양한 방범 서비스가 현존하지만 실효성 측면에서 효과가 부족하다는 문제점을 파악했다</a:t>
            </a:r>
            <a:r>
              <a:rPr lang="en-US" altLang="ko-KR" sz="1200" b="0" i="0" kern="1200" spc="-15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pc="-15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5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1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4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3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5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1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8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6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0B7B-15A3-4BF5-91B0-0A103DF74533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7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40" y="598115"/>
            <a:ext cx="304246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새벽에도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안심하고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귀가하자</a:t>
            </a:r>
            <a:endParaRPr lang="en-US" altLang="ko-KR" sz="4000" spc="300" dirty="0"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spc="300" dirty="0"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프로젝트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03587" y="5621528"/>
            <a:ext cx="4026684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레츠기릿</a:t>
            </a:r>
            <a:endParaRPr lang="en-US" altLang="ko-KR" sz="2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이혜준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원주성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이혁재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이다완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52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1CF91-5FD6-4488-8A04-63E3911A5E29}"/>
              </a:ext>
            </a:extLst>
          </p:cNvPr>
          <p:cNvSpPr txBox="1"/>
          <p:nvPr/>
        </p:nvSpPr>
        <p:spPr>
          <a:xfrm>
            <a:off x="6667501" y="1939542"/>
            <a:ext cx="4120674" cy="223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분석계획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</a:t>
            </a:r>
            <a:r>
              <a:rPr lang="en-US" altLang="ko-KR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1E5260-70A6-42B8-BA1D-0447EFA9ADE1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3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850244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1023042"/>
            <a:ext cx="450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1)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4573F-DF66-420A-91CE-4D3147AF90B7}"/>
              </a:ext>
            </a:extLst>
          </p:cNvPr>
          <p:cNvSpPr/>
          <p:nvPr/>
        </p:nvSpPr>
        <p:spPr>
          <a:xfrm>
            <a:off x="1515520" y="4144908"/>
            <a:ext cx="550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해당 지역구의 순찰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 경로 도출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6F2D3-9CA0-4ADB-AC66-98A26D6BD1E2}"/>
              </a:ext>
            </a:extLst>
          </p:cNvPr>
          <p:cNvSpPr/>
          <p:nvPr/>
        </p:nvSpPr>
        <p:spPr>
          <a:xfrm>
            <a:off x="1515520" y="4972110"/>
            <a:ext cx="9055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에서 선정된 지역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구 관할 경찰서의 순찰 관리 범위에 해당하지 않는 구역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방범시설이 부족하다고 판단되는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행정동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9124B6-CD14-4430-A7A1-37252655871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607025DD-E10B-4637-B51E-F0CB7FB4EAB4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24450BDA-67A2-4DE2-87A0-A509BCB89907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1D026E-F940-4314-8342-9FB725C84E42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분석계획</a:t>
            </a:r>
          </a:p>
        </p:txBody>
      </p:sp>
    </p:spTree>
    <p:extLst>
      <p:ext uri="{BB962C8B-B14F-4D97-AF65-F5344CB8AC3E}">
        <p14:creationId xmlns:p14="http://schemas.microsoft.com/office/powerpoint/2010/main" val="145172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775559" y="2043440"/>
            <a:ext cx="941716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285750" indent="-285750" algn="just" latinLnBrk="0">
              <a:buFont typeface="Wingdings" panose="05000000000000000000" pitchFamily="2" charset="2"/>
              <a:buChar char="à"/>
            </a:pP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인구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 당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발생건수 분석</a:t>
            </a:r>
          </a:p>
          <a:p>
            <a:pPr lvl="0" algn="just" latinLnBrk="0">
              <a:spcAft>
                <a:spcPts val="0"/>
              </a:spcAft>
            </a:pP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 </a:t>
            </a:r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서울시 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 건수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(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인구 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/100,000)</a:t>
            </a:r>
          </a:p>
          <a:p>
            <a:pPr marL="285750" lvl="0" indent="-285750" algn="just" latinLnBrk="0"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지역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2014~2018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증가와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범죄 발생건수의 상관관계 분석</a:t>
            </a: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775559" y="837623"/>
            <a:ext cx="7010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1(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위한 </a:t>
            </a:r>
            <a:r>
              <a:rPr lang="ko-KR" altLang="en-US" sz="24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작업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936B94-51E3-4CFD-9CCE-3FA3208E3BF9}"/>
              </a:ext>
            </a:extLst>
          </p:cNvPr>
          <p:cNvCxnSpPr>
            <a:cxnSpLocks/>
          </p:cNvCxnSpPr>
          <p:nvPr/>
        </p:nvCxnSpPr>
        <p:spPr>
          <a:xfrm>
            <a:off x="1775559" y="1383273"/>
            <a:ext cx="967641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1DFE4F-696F-4538-A290-481826DBB39D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E1302F1-38D7-4264-9A3F-1B21F938BA50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47A9C801-5BB2-4780-84E0-2603EA1AF23F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FE4D7-9679-4206-B8A5-F295FDDBD377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데이터전처리</a:t>
            </a:r>
            <a:endParaRPr lang="ko-KR" altLang="en-US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92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4573F-DF66-420A-91CE-4D3147AF90B7}"/>
              </a:ext>
            </a:extLst>
          </p:cNvPr>
          <p:cNvSpPr/>
          <p:nvPr/>
        </p:nvSpPr>
        <p:spPr>
          <a:xfrm>
            <a:off x="1779595" y="831405"/>
            <a:ext cx="800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2(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해당 지역구의 순찰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 경로 도출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위한 </a:t>
            </a:r>
            <a:r>
              <a:rPr lang="ko-KR" altLang="en-US" sz="24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작업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6F2D3-9CA0-4ADB-AC66-98A26D6BD1E2}"/>
              </a:ext>
            </a:extLst>
          </p:cNvPr>
          <p:cNvSpPr/>
          <p:nvPr/>
        </p:nvSpPr>
        <p:spPr>
          <a:xfrm>
            <a:off x="1775559" y="2028149"/>
            <a:ext cx="90555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과정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에서 선정된 지역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구 관할 경찰서의 순찰 관리 범위에 해당하지 않는 구역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0"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관할서 당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관할 구역 시각화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    : 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여성안전지킴이집과 관할 경찰서 위치 데이터를 이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</a:t>
            </a:r>
            <a:endParaRPr lang="en-US" altLang="ko-KR" sz="2000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방범시설이 부족하다고 판단되는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행정동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0"/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latinLnBrk="0"/>
            <a:r>
              <a:rPr lang="en-US" altLang="ko-KR" sz="20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인구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만명 당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안심벨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 분석 </a:t>
            </a:r>
          </a:p>
          <a:p>
            <a:pPr latinLnBrk="0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: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안심벨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(</a:t>
            </a:r>
            <a:r>
              <a:rPr lang="ko-KR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동별</a:t>
            </a:r>
            <a:r>
              <a:rPr lang="ko-KR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인구 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10,000)</a:t>
            </a:r>
            <a:endParaRPr lang="ko-KR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latinLnBrk="0"/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1B643A-911D-489A-BE64-5921483604CD}"/>
              </a:ext>
            </a:extLst>
          </p:cNvPr>
          <p:cNvCxnSpPr>
            <a:cxnSpLocks/>
          </p:cNvCxnSpPr>
          <p:nvPr/>
        </p:nvCxnSpPr>
        <p:spPr>
          <a:xfrm>
            <a:off x="1775559" y="1383273"/>
            <a:ext cx="967641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A634F6-DAF5-4B29-B0E0-CA6A15B0948A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89A6088-EE0E-463D-BD85-2ECD3D7E35A0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E216C5B5-0B67-479F-A51A-D436FEB10982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48E87-659C-4550-807E-8406F812DDF1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데이터전처리</a:t>
            </a:r>
            <a:endParaRPr lang="ko-KR" altLang="en-US" b="1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15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E6E2D9-EEB0-40DF-BBFD-E4C3F801E87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75"/>
          <a:stretch/>
        </p:blipFill>
        <p:spPr>
          <a:xfrm>
            <a:off x="6504972" y="2216496"/>
            <a:ext cx="5289630" cy="441579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23147"/>
              </p:ext>
            </p:extLst>
          </p:nvPr>
        </p:nvGraphicFramePr>
        <p:xfrm>
          <a:off x="1825196" y="2936340"/>
          <a:ext cx="4591290" cy="3271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35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3144455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54522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만명 당 범죄발생 건수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2971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2263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1447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1392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1372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DB7FA5-EC7C-4C7C-B317-97FD1B131969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1D525ADA-18AD-47E3-B797-064A6C0FBA01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4D71B181-514B-4A2C-8ECB-2EA3F3C9BA69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A6850-A0F7-4D18-9A01-DF14D34D967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19092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등의 방범시설의 증설로도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발생이 줄어들지 않는 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7152"/>
              </p:ext>
            </p:extLst>
          </p:nvPr>
        </p:nvGraphicFramePr>
        <p:xfrm>
          <a:off x="1825196" y="2936340"/>
          <a:ext cx="4591290" cy="32713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35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3144455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54522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CCTV</a:t>
                      </a:r>
                      <a:r>
                        <a:rPr lang="ko-KR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와 범죄 상관계수</a:t>
                      </a:r>
                      <a:endParaRPr lang="ko-KR" sz="24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Segoe UI" panose="020B0502040204020203" pitchFamily="34" charset="0"/>
                        </a:rPr>
                        <a:t>-0.2347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-0.6446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-0.7089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-0.7657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54522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-0.8038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85A7ED8-CC0B-48FA-AC55-2D2B2D80A01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4"/>
          <a:stretch/>
        </p:blipFill>
        <p:spPr>
          <a:xfrm>
            <a:off x="6539696" y="2251221"/>
            <a:ext cx="5382227" cy="4396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E1DB75-69B9-430C-9FFD-AA0C6C050AFC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C1D86CF2-49B0-46C7-8371-68FB97A222A2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8C7995D-B90C-419C-AEB1-C9520A90821D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A6AF2-8EAB-4858-AE51-2848DB5D8EE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pic>
        <p:nvPicPr>
          <p:cNvPr id="1030" name="Picture 6" descr="red underline에 대한 이미지 검색결과">
            <a:extLst>
              <a:ext uri="{FF2B5EF4-FFF2-40B4-BE49-F238E27FC236}">
                <a16:creationId xmlns:a16="http://schemas.microsoft.com/office/drawing/2014/main" id="{1725A708-61D3-4693-B76E-D21DCA8D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74" y="3758851"/>
            <a:ext cx="4197009" cy="3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8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983421" y="1373791"/>
            <a:ext cx="4192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TOP5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2023B29-A794-438A-8C3E-2DD1FF4D8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042476"/>
              </p:ext>
            </p:extLst>
          </p:nvPr>
        </p:nvGraphicFramePr>
        <p:xfrm>
          <a:off x="1983421" y="2139747"/>
          <a:ext cx="4042116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3776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2768340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18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sz="18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만명 당 범죄발생 건수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2971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2263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1447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600" kern="100" dirty="0">
                        <a:effectLst/>
                        <a:highlight>
                          <a:srgbClr val="FFFF00"/>
                        </a:highligh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1392</a:t>
                      </a:r>
                      <a:endParaRPr lang="ko-KR" sz="16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1372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9895A1-6F18-4ACE-803C-408FB5E5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36216"/>
              </p:ext>
            </p:extLst>
          </p:nvPr>
        </p:nvGraphicFramePr>
        <p:xfrm>
          <a:off x="7150604" y="2136311"/>
          <a:ext cx="4042116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3776">
                  <a:extLst>
                    <a:ext uri="{9D8B030D-6E8A-4147-A177-3AD203B41FA5}">
                      <a16:colId xmlns:a16="http://schemas.microsoft.com/office/drawing/2014/main" val="2040108798"/>
                    </a:ext>
                  </a:extLst>
                </a:gridCol>
                <a:gridCol w="2768340">
                  <a:extLst>
                    <a:ext uri="{9D8B030D-6E8A-4147-A177-3AD203B41FA5}">
                      <a16:colId xmlns:a16="http://schemas.microsoft.com/office/drawing/2014/main" val="2655692853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18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18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8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CCTV</a:t>
                      </a:r>
                      <a:r>
                        <a:rPr lang="ko-KR" altLang="ko-KR" sz="18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와 범죄 상관계수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3352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ko-KR" sz="1600" kern="100" dirty="0">
                          <a:effectLst/>
                          <a:highlight>
                            <a:srgbClr val="FFFF00"/>
                          </a:highligh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600" kern="100" dirty="0">
                        <a:effectLst/>
                        <a:highlight>
                          <a:srgbClr val="FFFF00"/>
                        </a:highligh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Segoe UI" panose="020B0502040204020203" pitchFamily="34" charset="0"/>
                        </a:rPr>
                        <a:t>-0.2347</a:t>
                      </a:r>
                      <a:endParaRPr lang="ko-KR" sz="16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43344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-0.6446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360920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-0.7089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68229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-0.7657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87129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6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-0.8038</a:t>
                      </a:r>
                      <a:endParaRPr lang="ko-KR" sz="16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62882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B33ABF-D73A-4E88-AB35-10435A3EE5D6}"/>
              </a:ext>
            </a:extLst>
          </p:cNvPr>
          <p:cNvSpPr/>
          <p:nvPr/>
        </p:nvSpPr>
        <p:spPr>
          <a:xfrm>
            <a:off x="7118898" y="1373791"/>
            <a:ext cx="4399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방범시설 증설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효과가 적은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TOP5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04C61-B75E-4242-9636-69B867B4ADB2}"/>
              </a:ext>
            </a:extLst>
          </p:cNvPr>
          <p:cNvSpPr/>
          <p:nvPr/>
        </p:nvSpPr>
        <p:spPr>
          <a:xfrm>
            <a:off x="2704271" y="5617854"/>
            <a:ext cx="7899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두 조건을 모두 충족시키는 유일한 지역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용산구</a:t>
            </a:r>
            <a:endParaRPr lang="en-US" altLang="ko-KR" sz="2800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2EC630-7C95-487D-A9EE-8F755F42CE8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5764FD93-F204-4A98-91B8-7EE4AE7E352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CC3927C-4EC8-40AF-8658-BDE9B7DD9E55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B7F19-87C2-4330-ADE2-F13056AA303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pic>
        <p:nvPicPr>
          <p:cNvPr id="2050" name="Picture 2" descr="red check에 대한 이미지 검색결과">
            <a:extLst>
              <a:ext uri="{FF2B5EF4-FFF2-40B4-BE49-F238E27FC236}">
                <a16:creationId xmlns:a16="http://schemas.microsoft.com/office/drawing/2014/main" id="{D0E2FEE0-8CE4-4B20-9AC6-BA9480C2E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974" y="3703684"/>
            <a:ext cx="539212" cy="61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check에 대한 이미지 검색결과">
            <a:extLst>
              <a:ext uri="{FF2B5EF4-FFF2-40B4-BE49-F238E27FC236}">
                <a16:creationId xmlns:a16="http://schemas.microsoft.com/office/drawing/2014/main" id="{5EF460A4-E8BA-4A13-B477-EB30ED04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95" y="2294878"/>
            <a:ext cx="539212" cy="61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6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89CFC9-E623-48C1-882A-ABDBED998A3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92" y="72000"/>
            <a:ext cx="4500000" cy="45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0F1DC3-3282-4513-8591-A8F23003CA6A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t="7686" r="2822" b="10001"/>
          <a:stretch/>
        </p:blipFill>
        <p:spPr>
          <a:xfrm>
            <a:off x="7353944" y="3051612"/>
            <a:ext cx="4500000" cy="3810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3E1A25-79B6-49EE-8B78-75BDDCF11E92}"/>
              </a:ext>
            </a:extLst>
          </p:cNvPr>
          <p:cNvSpPr/>
          <p:nvPr/>
        </p:nvSpPr>
        <p:spPr>
          <a:xfrm>
            <a:off x="1950836" y="4572000"/>
            <a:ext cx="45719" cy="1875295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283209-14F7-48E0-9571-45230AC27723}"/>
              </a:ext>
            </a:extLst>
          </p:cNvPr>
          <p:cNvSpPr/>
          <p:nvPr/>
        </p:nvSpPr>
        <p:spPr>
          <a:xfrm>
            <a:off x="7431435" y="898909"/>
            <a:ext cx="45719" cy="1875295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B4B1456-AB59-4BEE-B20D-7B8BCBDCEB19}"/>
              </a:ext>
            </a:extLst>
          </p:cNvPr>
          <p:cNvCxnSpPr/>
          <p:nvPr/>
        </p:nvCxnSpPr>
        <p:spPr>
          <a:xfrm>
            <a:off x="6633273" y="615921"/>
            <a:ext cx="0" cy="556789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385184EA-F032-4407-AD7C-55ECEA2C5089}"/>
              </a:ext>
            </a:extLst>
          </p:cNvPr>
          <p:cNvSpPr/>
          <p:nvPr/>
        </p:nvSpPr>
        <p:spPr>
          <a:xfrm>
            <a:off x="2263900" y="6183819"/>
            <a:ext cx="185980" cy="187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6CD038B-90FE-4B53-975D-62EFDD91E62E}"/>
              </a:ext>
            </a:extLst>
          </p:cNvPr>
          <p:cNvSpPr/>
          <p:nvPr/>
        </p:nvSpPr>
        <p:spPr>
          <a:xfrm>
            <a:off x="4631983" y="6183818"/>
            <a:ext cx="185980" cy="18740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FD50A1-3473-42B7-9185-BF39B585616C}"/>
              </a:ext>
            </a:extLst>
          </p:cNvPr>
          <p:cNvSpPr txBox="1"/>
          <p:nvPr/>
        </p:nvSpPr>
        <p:spPr>
          <a:xfrm>
            <a:off x="2104229" y="6123630"/>
            <a:ext cx="24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여성 안전 지킴이집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5E3939-1193-494A-860C-FEF55757DBB6}"/>
              </a:ext>
            </a:extLst>
          </p:cNvPr>
          <p:cNvSpPr txBox="1"/>
          <p:nvPr/>
        </p:nvSpPr>
        <p:spPr>
          <a:xfrm>
            <a:off x="4167559" y="6123629"/>
            <a:ext cx="24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안전 비상벨 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E1499B6-53A6-418F-BC84-29E04BC90C4E}"/>
              </a:ext>
            </a:extLst>
          </p:cNvPr>
          <p:cNvSpPr/>
          <p:nvPr/>
        </p:nvSpPr>
        <p:spPr>
          <a:xfrm>
            <a:off x="7726730" y="2477137"/>
            <a:ext cx="185980" cy="1874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2BF81CE-5B04-4772-A635-AF43D37BAE8A}"/>
              </a:ext>
            </a:extLst>
          </p:cNvPr>
          <p:cNvSpPr/>
          <p:nvPr/>
        </p:nvSpPr>
        <p:spPr>
          <a:xfrm>
            <a:off x="10094813" y="2477136"/>
            <a:ext cx="185980" cy="18740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23CB8-E57C-43BC-8132-E7FD02B59D28}"/>
              </a:ext>
            </a:extLst>
          </p:cNvPr>
          <p:cNvSpPr txBox="1"/>
          <p:nvPr/>
        </p:nvSpPr>
        <p:spPr>
          <a:xfrm>
            <a:off x="7567059" y="2416948"/>
            <a:ext cx="24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여성 안전 지킴이집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610878-AE2A-4A37-AF99-BAB8B437D9E9}"/>
              </a:ext>
            </a:extLst>
          </p:cNvPr>
          <p:cNvSpPr txBox="1"/>
          <p:nvPr/>
        </p:nvSpPr>
        <p:spPr>
          <a:xfrm>
            <a:off x="9630389" y="2416947"/>
            <a:ext cx="24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안전 비상벨  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D98543C-36D0-4751-811D-031B2A777FEE}"/>
              </a:ext>
            </a:extLst>
          </p:cNvPr>
          <p:cNvSpPr/>
          <p:nvPr/>
        </p:nvSpPr>
        <p:spPr>
          <a:xfrm>
            <a:off x="7726730" y="2724729"/>
            <a:ext cx="185980" cy="1874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68B083B-F5B4-4FCE-84EA-BD5C45CA54DB}"/>
              </a:ext>
            </a:extLst>
          </p:cNvPr>
          <p:cNvSpPr/>
          <p:nvPr/>
        </p:nvSpPr>
        <p:spPr>
          <a:xfrm>
            <a:off x="10094813" y="2724728"/>
            <a:ext cx="185980" cy="18740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204CA4-C6AF-4B8A-B972-B91873119A66}"/>
              </a:ext>
            </a:extLst>
          </p:cNvPr>
          <p:cNvSpPr txBox="1"/>
          <p:nvPr/>
        </p:nvSpPr>
        <p:spPr>
          <a:xfrm>
            <a:off x="7567059" y="2664540"/>
            <a:ext cx="24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</a:rPr>
              <a:t>      :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경찰서</a:t>
            </a:r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지구대</a:t>
            </a:r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</a:rPr>
              <a:t>파출소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F8574B-B1BB-446D-A61E-C4F40D42BE69}"/>
              </a:ext>
            </a:extLst>
          </p:cNvPr>
          <p:cNvSpPr txBox="1"/>
          <p:nvPr/>
        </p:nvSpPr>
        <p:spPr>
          <a:xfrm>
            <a:off x="10238327" y="2664539"/>
            <a:ext cx="797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</a:rPr>
              <a:t>: CCTV</a:t>
            </a:r>
            <a:endParaRPr lang="ko-KR" altLang="en-US" sz="14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F7C18F-38AC-4C3D-89C4-9C66262109FF}"/>
              </a:ext>
            </a:extLst>
          </p:cNvPr>
          <p:cNvSpPr txBox="1"/>
          <p:nvPr/>
        </p:nvSpPr>
        <p:spPr>
          <a:xfrm>
            <a:off x="2106064" y="4772055"/>
            <a:ext cx="3740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행정동 단위로 나누어진 용산구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지리 공간 벡터 데이터에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여성안전 지킴이집 위치와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 비상벨 위치의 분포 시각화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E1FE9C-D962-4D13-93F8-1B70C74DF3EE}"/>
              </a:ext>
            </a:extLst>
          </p:cNvPr>
          <p:cNvSpPr txBox="1"/>
          <p:nvPr/>
        </p:nvSpPr>
        <p:spPr>
          <a:xfrm>
            <a:off x="7614954" y="1258346"/>
            <a:ext cx="3740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지리공간 벡터 데이터와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시각화한 치안 인프라의 분포를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구글 로드맵에 도시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2FE8566-0E8C-4AA4-AAA3-F1E4BD8AF8A4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E491AC06-5D4C-4786-9887-4311C1198E27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36A35BB6-4892-4FA9-A410-C0F2FFC8895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90C04D-CF0B-4361-8F6B-7E001532FB9A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57122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2FE8566-0E8C-4AA4-AAA3-F1E4BD8AF8A4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E491AC06-5D4C-4786-9887-4311C1198E27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36A35BB6-4892-4FA9-A410-C0F2FFC8895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90C04D-CF0B-4361-8F6B-7E001532FB9A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A21CE-736A-43CB-BA7E-0FAC657157C9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0" t="6705" r="3017" b="9148"/>
          <a:stretch/>
        </p:blipFill>
        <p:spPr>
          <a:xfrm>
            <a:off x="5036640" y="630465"/>
            <a:ext cx="324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7956E0-1308-4D29-8FBF-8FEEEB2A3CC9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6897" r="3527" b="11950"/>
          <a:stretch/>
        </p:blipFill>
        <p:spPr>
          <a:xfrm>
            <a:off x="1409336" y="630464"/>
            <a:ext cx="324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137256-6AC7-4321-8EB6-B45067739B25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7" t="6898" r="5414" b="11950"/>
          <a:stretch/>
        </p:blipFill>
        <p:spPr>
          <a:xfrm>
            <a:off x="8560164" y="645962"/>
            <a:ext cx="324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727F94-1959-443A-A05F-72295B70BBBB}"/>
              </a:ext>
            </a:extLst>
          </p:cNvPr>
          <p:cNvGrpSpPr/>
          <p:nvPr/>
        </p:nvGrpSpPr>
        <p:grpSpPr>
          <a:xfrm>
            <a:off x="2592244" y="183434"/>
            <a:ext cx="464943" cy="625257"/>
            <a:chOff x="8116019" y="438377"/>
            <a:chExt cx="464943" cy="62525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DE2D514-C1D3-48B7-89ED-7C3AF652C5BD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8B5C2C3-AF09-4262-A3DE-1E2D88FE13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FA1F5F2-A466-4C0D-8E71-39BE8412C53C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EF4FB56-6E76-44D0-A466-CA22E9226B09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C1E4B87-F62F-433A-B030-8B304B6FBCF3}"/>
              </a:ext>
            </a:extLst>
          </p:cNvPr>
          <p:cNvGrpSpPr/>
          <p:nvPr/>
        </p:nvGrpSpPr>
        <p:grpSpPr>
          <a:xfrm>
            <a:off x="6380499" y="183434"/>
            <a:ext cx="464943" cy="625257"/>
            <a:chOff x="8116019" y="438377"/>
            <a:chExt cx="464943" cy="62525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CFDBD21-0852-438B-9A48-C286EF3354E2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C2EEF19-667E-4CB0-B306-E7320A7B68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543E221-7CB8-4935-9FED-7F4E2B7FEB2D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3D13E1A-F583-43FD-8DA1-4AF4DE766913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E359F90-DD76-49EE-88D9-3EBEB0AAB29B}"/>
              </a:ext>
            </a:extLst>
          </p:cNvPr>
          <p:cNvGrpSpPr/>
          <p:nvPr/>
        </p:nvGrpSpPr>
        <p:grpSpPr>
          <a:xfrm>
            <a:off x="9835856" y="110758"/>
            <a:ext cx="464943" cy="625257"/>
            <a:chOff x="8116019" y="438377"/>
            <a:chExt cx="464943" cy="625257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6C34FE-FC55-4223-A624-D10BF0302BB3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AD496BC-6CA1-4A6E-B751-F63999F002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E958CB7-D661-406B-92FA-B54C8A05AF93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E962420-D292-482B-ABC8-0A3FB4897C70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2433328-7AC4-4397-B886-0177CF1D210B}"/>
              </a:ext>
            </a:extLst>
          </p:cNvPr>
          <p:cNvSpPr txBox="1"/>
          <p:nvPr/>
        </p:nvSpPr>
        <p:spPr>
          <a:xfrm>
            <a:off x="2186182" y="441012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원효로 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1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동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857692-3FE6-439B-8E4C-6438DA823219}"/>
              </a:ext>
            </a:extLst>
          </p:cNvPr>
          <p:cNvSpPr txBox="1"/>
          <p:nvPr/>
        </p:nvSpPr>
        <p:spPr>
          <a:xfrm>
            <a:off x="5974437" y="441012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용문동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E0731B-3425-4C16-BBA4-5C80B36D7FE9}"/>
              </a:ext>
            </a:extLst>
          </p:cNvPr>
          <p:cNvSpPr txBox="1"/>
          <p:nvPr/>
        </p:nvSpPr>
        <p:spPr>
          <a:xfrm>
            <a:off x="9507829" y="441012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이촌동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248735-9AC9-4198-8657-B864725A90FF}"/>
              </a:ext>
            </a:extLst>
          </p:cNvPr>
          <p:cNvCxnSpPr/>
          <p:nvPr/>
        </p:nvCxnSpPr>
        <p:spPr>
          <a:xfrm>
            <a:off x="2482199" y="4779452"/>
            <a:ext cx="871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00F07D1-304F-4994-9687-17885458B3AD}"/>
              </a:ext>
            </a:extLst>
          </p:cNvPr>
          <p:cNvCxnSpPr/>
          <p:nvPr/>
        </p:nvCxnSpPr>
        <p:spPr>
          <a:xfrm>
            <a:off x="6270454" y="4772055"/>
            <a:ext cx="871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58C830B-B6AB-4719-9D8A-A198E93F261D}"/>
              </a:ext>
            </a:extLst>
          </p:cNvPr>
          <p:cNvCxnSpPr/>
          <p:nvPr/>
        </p:nvCxnSpPr>
        <p:spPr>
          <a:xfrm>
            <a:off x="9811051" y="4772055"/>
            <a:ext cx="871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9A4DD5-5B40-4446-821B-CE63BFE53461}"/>
              </a:ext>
            </a:extLst>
          </p:cNvPr>
          <p:cNvSpPr txBox="1"/>
          <p:nvPr/>
        </p:nvSpPr>
        <p:spPr>
          <a:xfrm>
            <a:off x="2403649" y="5133991"/>
            <a:ext cx="947561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행정동 단위로 취약지역 선정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치안 인프라 분포 및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가도망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 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5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54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 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C6AF34-78DC-4367-8434-31093427E94F}"/>
              </a:ext>
            </a:extLst>
          </p:cNvPr>
          <p:cNvGrpSpPr/>
          <p:nvPr/>
        </p:nvGrpSpPr>
        <p:grpSpPr>
          <a:xfrm>
            <a:off x="1901151" y="5272240"/>
            <a:ext cx="298402" cy="1043022"/>
            <a:chOff x="1885109" y="5336408"/>
            <a:chExt cx="298402" cy="104302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5CADE89-6DD9-4B30-9E11-809CEDFD047F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5D926F6C-9C9C-4AFB-8BF6-942BAA8EA5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499" cy="104302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775CDE6-F499-43E9-B054-2D70AB931D29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053DE15-90F4-41F5-A151-65612BFFA37E}"/>
              </a:ext>
            </a:extLst>
          </p:cNvPr>
          <p:cNvGrpSpPr/>
          <p:nvPr/>
        </p:nvGrpSpPr>
        <p:grpSpPr>
          <a:xfrm flipH="1">
            <a:off x="10821668" y="5260497"/>
            <a:ext cx="298402" cy="1043022"/>
            <a:chOff x="1885109" y="5336408"/>
            <a:chExt cx="298402" cy="1043022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E87475A-10D4-4C27-A95C-9074F52DD52E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14255A1-4BDA-4702-836A-3AB783FEC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499" cy="104302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8533E7CA-36E1-437A-A8FA-460AC1E5085F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95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2FE8566-0E8C-4AA4-AAA3-F1E4BD8AF8A4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E491AC06-5D4C-4786-9887-4311C1198E27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36A35BB6-4892-4FA9-A410-C0F2FFC8895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90C04D-CF0B-4361-8F6B-7E001532FB9A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A21CE-736A-43CB-BA7E-0FAC657157C9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0" t="6705" r="3017" b="9148"/>
          <a:stretch/>
        </p:blipFill>
        <p:spPr>
          <a:xfrm>
            <a:off x="5036640" y="630465"/>
            <a:ext cx="324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7956E0-1308-4D29-8FBF-8FEEEB2A3CC9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6897" r="3527" b="11950"/>
          <a:stretch/>
        </p:blipFill>
        <p:spPr>
          <a:xfrm>
            <a:off x="1409336" y="630464"/>
            <a:ext cx="324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137256-6AC7-4321-8EB6-B45067739B25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7" t="6898" r="5414" b="11950"/>
          <a:stretch/>
        </p:blipFill>
        <p:spPr>
          <a:xfrm>
            <a:off x="8560164" y="645962"/>
            <a:ext cx="324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727F94-1959-443A-A05F-72295B70BBBB}"/>
              </a:ext>
            </a:extLst>
          </p:cNvPr>
          <p:cNvGrpSpPr/>
          <p:nvPr/>
        </p:nvGrpSpPr>
        <p:grpSpPr>
          <a:xfrm>
            <a:off x="2592244" y="183434"/>
            <a:ext cx="464943" cy="625257"/>
            <a:chOff x="8116019" y="438377"/>
            <a:chExt cx="464943" cy="62525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DE2D514-C1D3-48B7-89ED-7C3AF652C5BD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8B5C2C3-AF09-4262-A3DE-1E2D88FE13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FA1F5F2-A466-4C0D-8E71-39BE8412C53C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EF4FB56-6E76-44D0-A466-CA22E9226B09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C1E4B87-F62F-433A-B030-8B304B6FBCF3}"/>
              </a:ext>
            </a:extLst>
          </p:cNvPr>
          <p:cNvGrpSpPr/>
          <p:nvPr/>
        </p:nvGrpSpPr>
        <p:grpSpPr>
          <a:xfrm>
            <a:off x="6380499" y="183434"/>
            <a:ext cx="464943" cy="625257"/>
            <a:chOff x="8116019" y="438377"/>
            <a:chExt cx="464943" cy="62525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CFDBD21-0852-438B-9A48-C286EF3354E2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C2EEF19-667E-4CB0-B306-E7320A7B68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543E221-7CB8-4935-9FED-7F4E2B7FEB2D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3D13E1A-F583-43FD-8DA1-4AF4DE766913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E359F90-DD76-49EE-88D9-3EBEB0AAB29B}"/>
              </a:ext>
            </a:extLst>
          </p:cNvPr>
          <p:cNvGrpSpPr/>
          <p:nvPr/>
        </p:nvGrpSpPr>
        <p:grpSpPr>
          <a:xfrm>
            <a:off x="9835856" y="110758"/>
            <a:ext cx="464943" cy="625257"/>
            <a:chOff x="8116019" y="438377"/>
            <a:chExt cx="464943" cy="625257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B6C34FE-FC55-4223-A624-D10BF0302BB3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AD496BC-6CA1-4A6E-B751-F63999F002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E958CB7-D661-406B-92FA-B54C8A05AF93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E962420-D292-482B-ABC8-0A3FB4897C70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2433328-7AC4-4397-B886-0177CF1D210B}"/>
              </a:ext>
            </a:extLst>
          </p:cNvPr>
          <p:cNvSpPr txBox="1"/>
          <p:nvPr/>
        </p:nvSpPr>
        <p:spPr>
          <a:xfrm>
            <a:off x="2186182" y="441012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원효로 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1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동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857692-3FE6-439B-8E4C-6438DA823219}"/>
              </a:ext>
            </a:extLst>
          </p:cNvPr>
          <p:cNvSpPr txBox="1"/>
          <p:nvPr/>
        </p:nvSpPr>
        <p:spPr>
          <a:xfrm>
            <a:off x="5974437" y="441012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용문동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E0731B-3425-4C16-BBA4-5C80B36D7FE9}"/>
              </a:ext>
            </a:extLst>
          </p:cNvPr>
          <p:cNvSpPr txBox="1"/>
          <p:nvPr/>
        </p:nvSpPr>
        <p:spPr>
          <a:xfrm>
            <a:off x="9507829" y="441012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이촌동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248735-9AC9-4198-8657-B864725A90FF}"/>
              </a:ext>
            </a:extLst>
          </p:cNvPr>
          <p:cNvCxnSpPr/>
          <p:nvPr/>
        </p:nvCxnSpPr>
        <p:spPr>
          <a:xfrm>
            <a:off x="2482199" y="4779452"/>
            <a:ext cx="871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00F07D1-304F-4994-9687-17885458B3AD}"/>
              </a:ext>
            </a:extLst>
          </p:cNvPr>
          <p:cNvCxnSpPr/>
          <p:nvPr/>
        </p:nvCxnSpPr>
        <p:spPr>
          <a:xfrm>
            <a:off x="6270454" y="4772055"/>
            <a:ext cx="871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58C830B-B6AB-4719-9D8A-A198E93F261D}"/>
              </a:ext>
            </a:extLst>
          </p:cNvPr>
          <p:cNvCxnSpPr/>
          <p:nvPr/>
        </p:nvCxnSpPr>
        <p:spPr>
          <a:xfrm>
            <a:off x="9811051" y="4772055"/>
            <a:ext cx="871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9A4DD5-5B40-4446-821B-CE63BFE53461}"/>
              </a:ext>
            </a:extLst>
          </p:cNvPr>
          <p:cNvSpPr txBox="1"/>
          <p:nvPr/>
        </p:nvSpPr>
        <p:spPr>
          <a:xfrm>
            <a:off x="2403649" y="5133991"/>
            <a:ext cx="947561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행정동 단위로 취약지역 선정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치안 인프라 분포 및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가도망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 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5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54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 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C6AF34-78DC-4367-8434-31093427E94F}"/>
              </a:ext>
            </a:extLst>
          </p:cNvPr>
          <p:cNvGrpSpPr/>
          <p:nvPr/>
        </p:nvGrpSpPr>
        <p:grpSpPr>
          <a:xfrm>
            <a:off x="1901151" y="5272240"/>
            <a:ext cx="298402" cy="1043022"/>
            <a:chOff x="1885109" y="5336408"/>
            <a:chExt cx="298402" cy="104302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5CADE89-6DD9-4B30-9E11-809CEDFD047F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5D926F6C-9C9C-4AFB-8BF6-942BAA8EA5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499" cy="104302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775CDE6-F499-43E9-B054-2D70AB931D29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053DE15-90F4-41F5-A151-65612BFFA37E}"/>
              </a:ext>
            </a:extLst>
          </p:cNvPr>
          <p:cNvGrpSpPr/>
          <p:nvPr/>
        </p:nvGrpSpPr>
        <p:grpSpPr>
          <a:xfrm flipH="1">
            <a:off x="10821668" y="5260497"/>
            <a:ext cx="298402" cy="1043022"/>
            <a:chOff x="1885109" y="5336408"/>
            <a:chExt cx="298402" cy="1043022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E87475A-10D4-4C27-A95C-9074F52DD52E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14255A1-4BDA-4702-836A-3AB783FEC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499" cy="104302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8533E7CA-36E1-437A-A8FA-460AC1E5085F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946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687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2951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2215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68329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437" y="3048344"/>
            <a:ext cx="2322620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사회문제 인식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4450" y="3044401"/>
            <a:ext cx="25349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분석계획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0190" y="3048344"/>
            <a:ext cx="2534972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49079" y="3048344"/>
            <a:ext cx="2150225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7378" y="244983"/>
            <a:ext cx="1324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목차</a:t>
            </a:r>
            <a:endParaRPr lang="en-US" altLang="ko-KR" sz="44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47450" y="2652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7978" y="2655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662162" y="2657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654528" y="2660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8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71E519-28A9-42EE-9F48-76FF0D0D35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4B1D28-A2FF-4871-B4D1-406FFCE8E4B9}"/>
              </a:ext>
            </a:extLst>
          </p:cNvPr>
          <p:cNvSpPr txBox="1"/>
          <p:nvPr/>
        </p:nvSpPr>
        <p:spPr>
          <a:xfrm>
            <a:off x="6572251" y="2169598"/>
            <a:ext cx="4120674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</a:t>
            </a:r>
            <a:r>
              <a:rPr lang="ko-KR" altLang="en-US" sz="32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순찰지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</a:t>
            </a:r>
            <a:r>
              <a:rPr lang="ko-KR" altLang="en-US" sz="32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순찰지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 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94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799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3920FC-BF1E-4248-A469-C1AD912A8A24}"/>
              </a:ext>
            </a:extLst>
          </p:cNvPr>
          <p:cNvSpPr/>
          <p:nvPr/>
        </p:nvSpPr>
        <p:spPr>
          <a:xfrm>
            <a:off x="9717436" y="54000"/>
            <a:ext cx="2476911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54C702F-53BB-4EFA-B585-F5A47421DD74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E18A0213-1BED-4F28-AAB6-61501771AA44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A56F1-3289-4FEF-B995-80F928C441DE}"/>
              </a:ext>
            </a:extLst>
          </p:cNvPr>
          <p:cNvSpPr txBox="1"/>
          <p:nvPr/>
        </p:nvSpPr>
        <p:spPr>
          <a:xfrm>
            <a:off x="10145946" y="8143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최적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순찰지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안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1AB5CFB-CB22-455C-9285-12E522028AC5}"/>
              </a:ext>
            </a:extLst>
          </p:cNvPr>
          <p:cNvCxnSpPr/>
          <p:nvPr/>
        </p:nvCxnSpPr>
        <p:spPr>
          <a:xfrm>
            <a:off x="6633273" y="615921"/>
            <a:ext cx="0" cy="556789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69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F1F45-5C41-4289-B34F-9556B85D07DF}"/>
              </a:ext>
            </a:extLst>
          </p:cNvPr>
          <p:cNvSpPr/>
          <p:nvPr/>
        </p:nvSpPr>
        <p:spPr>
          <a:xfrm>
            <a:off x="9717436" y="54000"/>
            <a:ext cx="2476911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16B3454B-599E-4A89-B754-2E72F406215A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687E993-D87F-4D19-92BC-65DA902EFC2E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FB29C-E96A-43ED-AE22-27EEBC34B434}"/>
              </a:ext>
            </a:extLst>
          </p:cNvPr>
          <p:cNvSpPr txBox="1"/>
          <p:nvPr/>
        </p:nvSpPr>
        <p:spPr>
          <a:xfrm>
            <a:off x="10145946" y="8143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최적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순찰지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1105955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E7A29C-BEBE-44C6-AFE4-E8B3AE4ED297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C105DA-495A-486C-9547-EF50296546E9}"/>
              </a:ext>
            </a:extLst>
          </p:cNvPr>
          <p:cNvSpPr txBox="1"/>
          <p:nvPr/>
        </p:nvSpPr>
        <p:spPr>
          <a:xfrm>
            <a:off x="6667501" y="2187192"/>
            <a:ext cx="4120674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126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EE44C-75A3-4F49-9F19-3250FC31BB57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89D5F58-CB4C-4B53-B0A9-F91BCF36BA8A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B2DDD9F1-142B-4100-B3F5-8308A935A43B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7903A-05E9-4684-8070-E234EE6D6C77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기대효과</a:t>
            </a:r>
          </a:p>
        </p:txBody>
      </p:sp>
      <p:pic>
        <p:nvPicPr>
          <p:cNvPr id="3074" name="Picture 2" descr="decrease crime rate pictogram에 대한 이미지 검색결과">
            <a:extLst>
              <a:ext uri="{FF2B5EF4-FFF2-40B4-BE49-F238E27FC236}">
                <a16:creationId xmlns:a16="http://schemas.microsoft.com/office/drawing/2014/main" id="{FAB56B7D-4188-472A-9086-0472C87A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20" y="2221590"/>
            <a:ext cx="3536269" cy="29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0AB5E8-FD37-4233-9506-4A2FA585D7E4}"/>
              </a:ext>
            </a:extLst>
          </p:cNvPr>
          <p:cNvSpPr txBox="1"/>
          <p:nvPr/>
        </p:nvSpPr>
        <p:spPr>
          <a:xfrm>
            <a:off x="1367700" y="0"/>
            <a:ext cx="1037788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“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사후 조치 방식에서 </a:t>
            </a:r>
            <a:endParaRPr lang="en-US" altLang="ko-KR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예방 방식으로 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패러다임 변화 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  <a:p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						   </a:t>
            </a:r>
            <a:r>
              <a:rPr lang="en-US" altLang="ko-KR" sz="4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 </a:t>
            </a:r>
            <a:r>
              <a:rPr lang="en-US" altLang="ko-KR" sz="72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”</a:t>
            </a:r>
            <a:r>
              <a:rPr lang="en-US" altLang="ko-KR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AB4074-EB10-4A75-8AB2-5331FAB79999}"/>
              </a:ext>
            </a:extLst>
          </p:cNvPr>
          <p:cNvSpPr/>
          <p:nvPr/>
        </p:nvSpPr>
        <p:spPr>
          <a:xfrm>
            <a:off x="1737236" y="4714905"/>
            <a:ext cx="3158614" cy="64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3B0A7-357C-4115-A02B-0053201D3055}"/>
              </a:ext>
            </a:extLst>
          </p:cNvPr>
          <p:cNvSpPr txBox="1"/>
          <p:nvPr/>
        </p:nvSpPr>
        <p:spPr>
          <a:xfrm>
            <a:off x="1863748" y="4935647"/>
            <a:ext cx="315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범죄 발생 건수 감소</a:t>
            </a:r>
            <a:endParaRPr lang="ko-KR" altLang="en-US" dirty="0"/>
          </a:p>
        </p:txBody>
      </p:sp>
      <p:pic>
        <p:nvPicPr>
          <p:cNvPr id="4098" name="Picture 2" descr="low anxiety pictogram에 대한 이미지 검색결과">
            <a:extLst>
              <a:ext uri="{FF2B5EF4-FFF2-40B4-BE49-F238E27FC236}">
                <a16:creationId xmlns:a16="http://schemas.microsoft.com/office/drawing/2014/main" id="{2612F389-65F7-46BD-AAE0-30C05D89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15" y="2249865"/>
            <a:ext cx="2476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E961CB-FCD3-493E-ACC4-019B69B0BE45}"/>
              </a:ext>
            </a:extLst>
          </p:cNvPr>
          <p:cNvSpPr/>
          <p:nvPr/>
        </p:nvSpPr>
        <p:spPr>
          <a:xfrm>
            <a:off x="5855846" y="4631382"/>
            <a:ext cx="2686423" cy="312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68EE9-F2E2-4A3F-A037-27408DAECC0C}"/>
              </a:ext>
            </a:extLst>
          </p:cNvPr>
          <p:cNvSpPr txBox="1"/>
          <p:nvPr/>
        </p:nvSpPr>
        <p:spPr>
          <a:xfrm>
            <a:off x="5502105" y="4935647"/>
            <a:ext cx="31586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늦은 시각 귀가하는</a:t>
            </a:r>
            <a:endParaRPr lang="en-US" altLang="ko-KR" sz="2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행인들의 </a:t>
            </a:r>
            <a:endParaRPr lang="en-US" altLang="ko-KR" sz="2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심리적 불안감 감소 </a:t>
            </a:r>
            <a:endParaRPr lang="en-US" altLang="ko-KR" sz="2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63B7D83A-6280-42B1-B49E-ACB670F93811}"/>
              </a:ext>
            </a:extLst>
          </p:cNvPr>
          <p:cNvSpPr/>
          <p:nvPr/>
        </p:nvSpPr>
        <p:spPr>
          <a:xfrm>
            <a:off x="5905501" y="2495970"/>
            <a:ext cx="613625" cy="1087395"/>
          </a:xfrm>
          <a:prstGeom prst="downArrow">
            <a:avLst/>
          </a:prstGeom>
          <a:noFill/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0" name="Picture 4" descr="safe road icon에 대한 이미지 검색결과">
            <a:extLst>
              <a:ext uri="{FF2B5EF4-FFF2-40B4-BE49-F238E27FC236}">
                <a16:creationId xmlns:a16="http://schemas.microsoft.com/office/drawing/2014/main" id="{09667E97-4E5E-4C9B-AFD8-F0C81CD9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01" y="2527583"/>
            <a:ext cx="2044417" cy="20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329DA5F-6583-49C9-BFB6-F1D4986947AB}"/>
              </a:ext>
            </a:extLst>
          </p:cNvPr>
          <p:cNvSpPr txBox="1"/>
          <p:nvPr/>
        </p:nvSpPr>
        <p:spPr>
          <a:xfrm>
            <a:off x="9185898" y="4839117"/>
            <a:ext cx="315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안전한 귀갓길 조성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5F0B00-3550-43DF-9393-F0436234C33F}"/>
              </a:ext>
            </a:extLst>
          </p:cNvPr>
          <p:cNvSpPr/>
          <p:nvPr/>
        </p:nvSpPr>
        <p:spPr>
          <a:xfrm rot="5400000">
            <a:off x="7008742" y="3977463"/>
            <a:ext cx="45719" cy="146303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A35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F80B75-0580-4484-9955-437975F9C216}"/>
              </a:ext>
            </a:extLst>
          </p:cNvPr>
          <p:cNvSpPr/>
          <p:nvPr/>
        </p:nvSpPr>
        <p:spPr>
          <a:xfrm rot="5400000">
            <a:off x="10723249" y="3958830"/>
            <a:ext cx="45719" cy="146303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A35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256F7D-6021-4BCA-9AD2-00FD86660F26}"/>
              </a:ext>
            </a:extLst>
          </p:cNvPr>
          <p:cNvSpPr/>
          <p:nvPr/>
        </p:nvSpPr>
        <p:spPr>
          <a:xfrm rot="5400000">
            <a:off x="3014694" y="3939291"/>
            <a:ext cx="45719" cy="146303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A35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5334EDB-E9AE-45CB-B21E-79E724B6E11C}"/>
              </a:ext>
            </a:extLst>
          </p:cNvPr>
          <p:cNvCxnSpPr>
            <a:stCxn id="3074" idx="3"/>
          </p:cNvCxnSpPr>
          <p:nvPr/>
        </p:nvCxnSpPr>
        <p:spPr>
          <a:xfrm>
            <a:off x="4805689" y="3714528"/>
            <a:ext cx="69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10F8D12-ECB4-4003-A61A-0554A3BAE975}"/>
              </a:ext>
            </a:extLst>
          </p:cNvPr>
          <p:cNvCxnSpPr/>
          <p:nvPr/>
        </p:nvCxnSpPr>
        <p:spPr>
          <a:xfrm>
            <a:off x="8523219" y="3695256"/>
            <a:ext cx="696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98DD78-34F0-4C45-AE01-1E9CC9377C56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0F582593-EF2D-4BBE-9FB0-7CD11C20011A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A5234A4D-DE94-481E-ABD5-9E3219F2F8B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CB2A8-2987-42D9-BCE9-686B54506401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한계점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73F1C6-4824-4D59-917E-7C887C366BFA}"/>
              </a:ext>
            </a:extLst>
          </p:cNvPr>
          <p:cNvSpPr txBox="1"/>
          <p:nvPr/>
        </p:nvSpPr>
        <p:spPr>
          <a:xfrm>
            <a:off x="2683383" y="4149958"/>
            <a:ext cx="31461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01</a:t>
            </a:r>
          </a:p>
          <a:p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안전성 </a:t>
            </a:r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판단</a:t>
            </a:r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지표로 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사용할 </a:t>
            </a:r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데이터의 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다양성 </a:t>
            </a:r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 </a:t>
            </a:r>
            <a:r>
              <a:rPr lang="ko-KR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부족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7EEB3D-9B98-459B-B993-30F1C759C6FA}"/>
              </a:ext>
            </a:extLst>
          </p:cNvPr>
          <p:cNvSpPr txBox="1"/>
          <p:nvPr/>
        </p:nvSpPr>
        <p:spPr>
          <a:xfrm>
            <a:off x="7328700" y="4149957"/>
            <a:ext cx="31461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02</a:t>
            </a:r>
          </a:p>
          <a:p>
            <a:r>
              <a:rPr lang="en-US" altLang="ko-KR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도로명 데이터 확보 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부족으로 순찰 경로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24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선정 시 정확도 감소 </a:t>
            </a:r>
            <a:endParaRPr lang="en-US" altLang="ko-KR" sz="24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5E324-326A-485B-9EF0-14361A29B9BE}"/>
              </a:ext>
            </a:extLst>
          </p:cNvPr>
          <p:cNvSpPr/>
          <p:nvPr/>
        </p:nvSpPr>
        <p:spPr>
          <a:xfrm>
            <a:off x="3042808" y="417606"/>
            <a:ext cx="2278484" cy="34104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063D49-C68F-4B38-8CD4-0D3FC148B378}"/>
              </a:ext>
            </a:extLst>
          </p:cNvPr>
          <p:cNvSpPr/>
          <p:nvPr/>
        </p:nvSpPr>
        <p:spPr>
          <a:xfrm>
            <a:off x="3199195" y="803380"/>
            <a:ext cx="1965709" cy="23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D48B39E-AFD5-4FA8-9E51-A2FAD7D2872C}"/>
              </a:ext>
            </a:extLst>
          </p:cNvPr>
          <p:cNvGrpSpPr/>
          <p:nvPr/>
        </p:nvGrpSpPr>
        <p:grpSpPr>
          <a:xfrm>
            <a:off x="3791518" y="0"/>
            <a:ext cx="464943" cy="625257"/>
            <a:chOff x="8116019" y="438377"/>
            <a:chExt cx="464943" cy="62525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1610060-1579-49B9-85A9-9CB3A8BB78CD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0F8B34E-4E9A-4670-AA82-635EE373B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46530F7-9B28-4634-ABB5-C73DC3D19D1E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EC981EC-1720-4F89-85DF-78EC3C1E43F1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565E18-E99B-41B6-90A0-EF1F72A50C4C}"/>
              </a:ext>
            </a:extLst>
          </p:cNvPr>
          <p:cNvGrpSpPr/>
          <p:nvPr/>
        </p:nvGrpSpPr>
        <p:grpSpPr>
          <a:xfrm>
            <a:off x="7593636" y="0"/>
            <a:ext cx="2278484" cy="3828082"/>
            <a:chOff x="7593636" y="0"/>
            <a:chExt cx="2278484" cy="382808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47A640A-BCBC-4384-993C-B35D0B1D94F3}"/>
                </a:ext>
              </a:extLst>
            </p:cNvPr>
            <p:cNvSpPr/>
            <p:nvPr/>
          </p:nvSpPr>
          <p:spPr>
            <a:xfrm>
              <a:off x="7593636" y="417606"/>
              <a:ext cx="2278484" cy="34104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BC23E98-5F07-457A-841D-9B45E4E7C58A}"/>
                </a:ext>
              </a:extLst>
            </p:cNvPr>
            <p:cNvSpPr/>
            <p:nvPr/>
          </p:nvSpPr>
          <p:spPr>
            <a:xfrm>
              <a:off x="7750023" y="803380"/>
              <a:ext cx="1965709" cy="2309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1683C74-AD3A-437D-87F8-553AAB3E36EC}"/>
                </a:ext>
              </a:extLst>
            </p:cNvPr>
            <p:cNvGrpSpPr/>
            <p:nvPr/>
          </p:nvGrpSpPr>
          <p:grpSpPr>
            <a:xfrm>
              <a:off x="8342346" y="0"/>
              <a:ext cx="464943" cy="625257"/>
              <a:chOff x="8116019" y="438377"/>
              <a:chExt cx="464943" cy="625257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4E371E7-B6E7-4381-BC2E-BFA8B80E8B27}"/>
                  </a:ext>
                </a:extLst>
              </p:cNvPr>
              <p:cNvSpPr/>
              <p:nvPr/>
            </p:nvSpPr>
            <p:spPr>
              <a:xfrm>
                <a:off x="8441477" y="918282"/>
                <a:ext cx="139485" cy="14535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94DB3B9-5A41-4794-ADE8-F455EEDD64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03086" y="534107"/>
                <a:ext cx="316426" cy="46166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B0C49E4-E1D9-4ADD-BD16-DAE3C91FC217}"/>
                  </a:ext>
                </a:extLst>
              </p:cNvPr>
              <p:cNvSpPr/>
              <p:nvPr/>
            </p:nvSpPr>
            <p:spPr>
              <a:xfrm>
                <a:off x="8141094" y="502072"/>
                <a:ext cx="316425" cy="3218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F3C80C8-D854-483A-9453-A7E3EBE1287D}"/>
                  </a:ext>
                </a:extLst>
              </p:cNvPr>
              <p:cNvSpPr/>
              <p:nvPr/>
            </p:nvSpPr>
            <p:spPr>
              <a:xfrm>
                <a:off x="8116019" y="438377"/>
                <a:ext cx="216000" cy="216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052" name="Picture 4" descr="no street address pictogram에 대한 이미지 검색결과">
              <a:extLst>
                <a:ext uri="{FF2B5EF4-FFF2-40B4-BE49-F238E27FC236}">
                  <a16:creationId xmlns:a16="http://schemas.microsoft.com/office/drawing/2014/main" id="{00C41EA8-C467-4E48-B804-401277E02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054" y="1011031"/>
              <a:ext cx="1804686" cy="174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8A22BDC3-2980-4EF3-8325-21D182FB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36" y="949519"/>
            <a:ext cx="1657350" cy="17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E1BFB26E-DD51-4FDF-B42D-189F33B59115}"/>
              </a:ext>
            </a:extLst>
          </p:cNvPr>
          <p:cNvGrpSpPr/>
          <p:nvPr/>
        </p:nvGrpSpPr>
        <p:grpSpPr>
          <a:xfrm>
            <a:off x="4098243" y="744243"/>
            <a:ext cx="158218" cy="2428058"/>
            <a:chOff x="6096000" y="619942"/>
            <a:chExt cx="158218" cy="242805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64222B-EBA8-4BBD-A3E3-38A555613A5E}"/>
                </a:ext>
              </a:extLst>
            </p:cNvPr>
            <p:cNvSpPr/>
            <p:nvPr/>
          </p:nvSpPr>
          <p:spPr>
            <a:xfrm rot="1522144">
              <a:off x="6096000" y="619943"/>
              <a:ext cx="143072" cy="2428057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9E1BD54-FB61-4655-8167-FB857596CADA}"/>
                </a:ext>
              </a:extLst>
            </p:cNvPr>
            <p:cNvSpPr/>
            <p:nvPr/>
          </p:nvSpPr>
          <p:spPr>
            <a:xfrm rot="20126500">
              <a:off x="6111146" y="619942"/>
              <a:ext cx="143072" cy="2428057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57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519" y="669372"/>
            <a:ext cx="619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데이터 분석을 위해 사용된 프로그램 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573519" y="1347616"/>
            <a:ext cx="539901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R에 대한 이미지 검색결과">
            <a:extLst>
              <a:ext uri="{FF2B5EF4-FFF2-40B4-BE49-F238E27FC236}">
                <a16:creationId xmlns:a16="http://schemas.microsoft.com/office/drawing/2014/main" id="{D1BC9944-4050-4FB7-8CDA-703BA25C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51" y="2651332"/>
            <a:ext cx="5054274" cy="130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6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3018" y="2752815"/>
            <a:ext cx="539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감사합니다</a:t>
            </a:r>
            <a:r>
              <a:rPr lang="en-US" altLang="ko-KR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64F636-786B-4AD3-BCEA-C722B5AF67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501" y="5741043"/>
            <a:ext cx="1034251" cy="940441"/>
          </a:xfrm>
          <a:prstGeom prst="rect">
            <a:avLst/>
          </a:prstGeom>
          <a:effectLst>
            <a:softEdge rad="101600"/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10636A-7F3A-42FE-BC44-5CBE42858889}"/>
              </a:ext>
            </a:extLst>
          </p:cNvPr>
          <p:cNvCxnSpPr/>
          <p:nvPr/>
        </p:nvCxnSpPr>
        <p:spPr>
          <a:xfrm>
            <a:off x="5080555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FAD7EB5-6D23-45E1-98DC-7AA978A6C0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E294A0-F080-4BF7-B4C9-071299B65D90}"/>
              </a:ext>
            </a:extLst>
          </p:cNvPr>
          <p:cNvSpPr txBox="1"/>
          <p:nvPr/>
        </p:nvSpPr>
        <p:spPr>
          <a:xfrm>
            <a:off x="6705601" y="2225292"/>
            <a:ext cx="4120674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사회문제 인식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현황분석</a:t>
            </a:r>
            <a:endParaRPr lang="en-US" altLang="ko-KR" sz="3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2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8049" y="6250051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여성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인 가구 증가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 descr="https://newsimg.sedaily.com/2019/07/01/1VLIX55ELU_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29" y="1540229"/>
            <a:ext cx="4266456" cy="44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[디지털스토리] 어둑한 밤길…누군가 나를 따라온다 -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2"/>
          <a:stretch/>
        </p:blipFill>
        <p:spPr bwMode="auto">
          <a:xfrm>
            <a:off x="6545209" y="1523999"/>
            <a:ext cx="4787355" cy="43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7207296" y="6280062"/>
            <a:ext cx="356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주거지와 노상에서 성범죄 최다 발생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6878" y="383232"/>
            <a:ext cx="4937762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여성의 귀갓길 안전이 위협받는 상황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543E17D-593A-41C2-B1E1-D8585ACF65CD}"/>
              </a:ext>
            </a:extLst>
          </p:cNvPr>
          <p:cNvGrpSpPr/>
          <p:nvPr/>
        </p:nvGrpSpPr>
        <p:grpSpPr>
          <a:xfrm>
            <a:off x="10523392" y="54000"/>
            <a:ext cx="1980921" cy="483822"/>
            <a:chOff x="10475266" y="454361"/>
            <a:chExt cx="1980921" cy="48382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142CAB2-3907-48FF-9348-720989E89CF8}"/>
                </a:ext>
              </a:extLst>
            </p:cNvPr>
            <p:cNvSpPr/>
            <p:nvPr/>
          </p:nvSpPr>
          <p:spPr>
            <a:xfrm>
              <a:off x="10475266" y="454361"/>
              <a:ext cx="1670956" cy="46166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5C6EA30C-DE95-44CF-91A0-08074AE88D85}"/>
                </a:ext>
              </a:extLst>
            </p:cNvPr>
            <p:cNvSpPr/>
            <p:nvPr/>
          </p:nvSpPr>
          <p:spPr>
            <a:xfrm rot="18907022">
              <a:off x="11839732" y="679203"/>
              <a:ext cx="298256" cy="13109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9A67D9B0-DB0F-4009-BF2A-B356FEDF8E42}"/>
                </a:ext>
              </a:extLst>
            </p:cNvPr>
            <p:cNvSpPr/>
            <p:nvPr/>
          </p:nvSpPr>
          <p:spPr>
            <a:xfrm rot="8137347">
              <a:off x="11952395" y="789992"/>
              <a:ext cx="295279" cy="1481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F2CDDB-6AD6-4227-8CA0-33D218CDE66A}"/>
                </a:ext>
              </a:extLst>
            </p:cNvPr>
            <p:cNvSpPr txBox="1"/>
            <p:nvPr/>
          </p:nvSpPr>
          <p:spPr>
            <a:xfrm>
              <a:off x="10534397" y="478057"/>
              <a:ext cx="1921790" cy="38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사회문제 인식</a:t>
              </a:r>
            </a:p>
          </p:txBody>
        </p:sp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6A56E7A-1EB9-4E08-8192-64481B1E18CE}"/>
              </a:ext>
            </a:extLst>
          </p:cNvPr>
          <p:cNvSpPr/>
          <p:nvPr/>
        </p:nvSpPr>
        <p:spPr>
          <a:xfrm>
            <a:off x="6964692" y="1062227"/>
            <a:ext cx="336930" cy="956003"/>
          </a:xfrm>
          <a:custGeom>
            <a:avLst/>
            <a:gdLst>
              <a:gd name="connsiteX0" fmla="*/ 26844 w 336930"/>
              <a:gd name="connsiteY0" fmla="*/ 40327 h 956003"/>
              <a:gd name="connsiteX1" fmla="*/ 26844 w 336930"/>
              <a:gd name="connsiteY1" fmla="*/ 892734 h 956003"/>
              <a:gd name="connsiteX2" fmla="*/ 305814 w 336930"/>
              <a:gd name="connsiteY2" fmla="*/ 799744 h 956003"/>
              <a:gd name="connsiteX3" fmla="*/ 305814 w 336930"/>
              <a:gd name="connsiteY3" fmla="*/ 55826 h 956003"/>
              <a:gd name="connsiteX4" fmla="*/ 88837 w 336930"/>
              <a:gd name="connsiteY4" fmla="*/ 133317 h 956003"/>
              <a:gd name="connsiteX5" fmla="*/ 88837 w 336930"/>
              <a:gd name="connsiteY5" fmla="*/ 768748 h 956003"/>
              <a:gd name="connsiteX6" fmla="*/ 228322 w 336930"/>
              <a:gd name="connsiteY6" fmla="*/ 784246 h 956003"/>
              <a:gd name="connsiteX7" fmla="*/ 212824 w 336930"/>
              <a:gd name="connsiteY7" fmla="*/ 210809 h 956003"/>
              <a:gd name="connsiteX8" fmla="*/ 212824 w 336930"/>
              <a:gd name="connsiteY8" fmla="*/ 210809 h 9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930" h="956003">
                <a:moveTo>
                  <a:pt x="26844" y="40327"/>
                </a:moveTo>
                <a:cubicBezTo>
                  <a:pt x="3596" y="403245"/>
                  <a:pt x="-19651" y="766164"/>
                  <a:pt x="26844" y="892734"/>
                </a:cubicBezTo>
                <a:cubicBezTo>
                  <a:pt x="73339" y="1019304"/>
                  <a:pt x="259319" y="939229"/>
                  <a:pt x="305814" y="799744"/>
                </a:cubicBezTo>
                <a:cubicBezTo>
                  <a:pt x="352309" y="660259"/>
                  <a:pt x="341977" y="166897"/>
                  <a:pt x="305814" y="55826"/>
                </a:cubicBezTo>
                <a:cubicBezTo>
                  <a:pt x="269651" y="-55245"/>
                  <a:pt x="125000" y="14497"/>
                  <a:pt x="88837" y="133317"/>
                </a:cubicBezTo>
                <a:cubicBezTo>
                  <a:pt x="52674" y="252137"/>
                  <a:pt x="65590" y="660260"/>
                  <a:pt x="88837" y="768748"/>
                </a:cubicBezTo>
                <a:cubicBezTo>
                  <a:pt x="112084" y="877236"/>
                  <a:pt x="207658" y="877236"/>
                  <a:pt x="228322" y="784246"/>
                </a:cubicBezTo>
                <a:cubicBezTo>
                  <a:pt x="248987" y="691256"/>
                  <a:pt x="212824" y="210809"/>
                  <a:pt x="212824" y="210809"/>
                </a:cubicBezTo>
                <a:lnTo>
                  <a:pt x="212824" y="210809"/>
                </a:lnTo>
              </a:path>
            </a:pathLst>
          </a:cu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uct tape icon에 대한 이미지 검색결과">
            <a:extLst>
              <a:ext uri="{FF2B5EF4-FFF2-40B4-BE49-F238E27FC236}">
                <a16:creationId xmlns:a16="http://schemas.microsoft.com/office/drawing/2014/main" id="{F712B968-66F2-4832-BFF2-593F40B3C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3040" y="1156492"/>
            <a:ext cx="1447800" cy="132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duct tape icon에 대한 이미지 검색결과">
            <a:extLst>
              <a:ext uri="{FF2B5EF4-FFF2-40B4-BE49-F238E27FC236}">
                <a16:creationId xmlns:a16="http://schemas.microsoft.com/office/drawing/2014/main" id="{47A672F4-62D4-4072-B35E-396E86FA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67300" y="5029896"/>
            <a:ext cx="1447800" cy="132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08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93F6E5-569E-46E5-AB22-CB98D4F5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22" y="1498454"/>
            <a:ext cx="6561925" cy="42997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8F5E14-4681-4C0E-9E49-F5872854EB67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5B189-B13E-48CB-9ECC-57CA25660C31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6E969B-475D-4613-BF52-8CD5AFFD6227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B92B15EE-23A0-4544-B95C-7DD8DF180BD1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BB1A960-03D5-4A15-B4CB-9B1BD7779501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3C8575-C298-4CC4-9AEA-E0ACCD86CC33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60525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AFA13-163C-4A8D-BD27-0250D74D3D56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E929BF-B12B-42DB-A001-82F3664C8B89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F32D984C-A9F7-4BCF-B037-7DEDF9410D77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ED3BEA4-4CF3-4086-B77B-57B2B4526DDE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142349-2742-4E10-9E1F-B4122F755942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403187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0A2562-56A3-4C2F-852D-0D204A40AEB2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532583-85D6-4A2B-B63B-A656E2C62FFC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6CA515F-1C2E-4CEB-91E2-23A32643D1B5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558F3505-00E7-4CA5-A68B-4BE8B048642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94967E-0E71-4860-B038-F74ABF992C8C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154905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7028B2BE-B974-4941-8AC3-3DA5B38A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8" y="2020883"/>
            <a:ext cx="3776025" cy="37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0E6D5C-D698-4118-B624-6BA7A7E8FA6B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BBFAD0-993B-4A06-9F92-8D2103D90C6E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9D48E3BF-719B-48C5-92B6-A833E18C827F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865F0A1-A467-483B-9598-248C7952B156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99D82F-B29D-4C78-BF3D-C3A51ED4A545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237265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2AE89C-DF18-4802-921E-2C6DA138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5" y="2017003"/>
            <a:ext cx="6561925" cy="42997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726" y="1748492"/>
            <a:ext cx="4879745" cy="45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30161A-E679-459D-A0B9-D3624030AFA1}"/>
              </a:ext>
            </a:extLst>
          </p:cNvPr>
          <p:cNvSpPr txBox="1"/>
          <p:nvPr/>
        </p:nvSpPr>
        <p:spPr>
          <a:xfrm>
            <a:off x="8048753" y="6331039"/>
            <a:ext cx="3133346" cy="40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여성안심 지킴이집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9FC9-D645-47BA-A499-3B4DF2A07D2F}"/>
              </a:ext>
            </a:extLst>
          </p:cNvPr>
          <p:cNvSpPr txBox="1"/>
          <p:nvPr/>
        </p:nvSpPr>
        <p:spPr>
          <a:xfrm>
            <a:off x="3492466" y="6331748"/>
            <a:ext cx="260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생활안전지도 서비스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DF2B1A-B191-431C-95C1-9DBC86BFF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77" y="3010924"/>
            <a:ext cx="4074043" cy="2778497"/>
          </a:xfrm>
          <a:prstGeom prst="rect">
            <a:avLst/>
          </a:prstGeom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7028B2BE-B974-4941-8AC3-3DA5B38A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8" y="2020883"/>
            <a:ext cx="3776025" cy="37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5CFAC6-CDBA-41E3-8BD0-6A322BBC3BDF}"/>
              </a:ext>
            </a:extLst>
          </p:cNvPr>
          <p:cNvSpPr/>
          <p:nvPr/>
        </p:nvSpPr>
        <p:spPr>
          <a:xfrm>
            <a:off x="0" y="1277002"/>
            <a:ext cx="12192000" cy="4572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사전 예방의 필요성 인식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“ 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순찰 </a:t>
            </a:r>
            <a:r>
              <a:rPr lang="ko-KR" altLang="en-US" sz="3600" b="1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적합지</a:t>
            </a:r>
            <a:r>
              <a:rPr lang="ko-KR" altLang="en-US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 선정 </a:t>
            </a:r>
            <a:r>
              <a:rPr lang="en-US" altLang="ko-KR" sz="36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</a:rPr>
              <a:t>“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75B46DA-FE3E-414D-A0B4-7A6D61491128}"/>
              </a:ext>
            </a:extLst>
          </p:cNvPr>
          <p:cNvSpPr/>
          <p:nvPr/>
        </p:nvSpPr>
        <p:spPr>
          <a:xfrm>
            <a:off x="5853389" y="3248055"/>
            <a:ext cx="485222" cy="513717"/>
          </a:xfrm>
          <a:prstGeom prst="downArrow">
            <a:avLst>
              <a:gd name="adj1" fmla="val 35687"/>
              <a:gd name="adj2" fmla="val 380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5D373-C36D-47AE-81B5-65131BC296D4}"/>
              </a:ext>
            </a:extLst>
          </p:cNvPr>
          <p:cNvSpPr txBox="1"/>
          <p:nvPr/>
        </p:nvSpPr>
        <p:spPr>
          <a:xfrm>
            <a:off x="1726877" y="383232"/>
            <a:ext cx="580824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방범시설 설치 및 방범서비스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22C86C-3F75-4CF6-A647-87B6B8CCFDFF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CB3040D-BC68-4CB2-BA3B-9C0EE8983FE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337AD8F-925C-4495-BCFF-8F02FE3349CF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84EF1F-19F4-4813-9304-69AB3DB30DCA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</p:spTree>
    <p:extLst>
      <p:ext uri="{BB962C8B-B14F-4D97-AF65-F5344CB8AC3E}">
        <p14:creationId xmlns:p14="http://schemas.microsoft.com/office/powerpoint/2010/main" val="149019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1302</Words>
  <Application>Microsoft Office PowerPoint</Application>
  <PresentationFormat>와이드스크린</PresentationFormat>
  <Paragraphs>346</Paragraphs>
  <Slides>28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Wingdings</vt:lpstr>
      <vt:lpstr>나눔스퀘어라운드 Bold</vt:lpstr>
      <vt:lpstr>나눔스퀘어 Bold</vt:lpstr>
      <vt:lpstr>휴먼모음T</vt:lpstr>
      <vt:lpstr>나눔스퀘어_ac Bold</vt:lpstr>
      <vt:lpstr>나눔고딕</vt:lpstr>
      <vt:lpstr>DX방탄고딕</vt:lpstr>
      <vt:lpstr>Arial Rounded MT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이 혁재</cp:lastModifiedBy>
  <cp:revision>91</cp:revision>
  <dcterms:created xsi:type="dcterms:W3CDTF">2019-12-17T04:35:08Z</dcterms:created>
  <dcterms:modified xsi:type="dcterms:W3CDTF">2020-01-01T15:33:15Z</dcterms:modified>
</cp:coreProperties>
</file>